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8" Type="http://schemas.openxmlformats.org/officeDocument/2006/relationships/slide" Target="slides/slide3.xml"/><Relationship Id="rId26" Type="http://schemas.openxmlformats.org/officeDocument/2006/relationships/customXml" Target="../customXml/item2.xml"/><Relationship Id="rId21" Type="http://schemas.openxmlformats.org/officeDocument/2006/relationships/slide" Target="slides/slide16.xml"/><Relationship Id="rId3" Type="http://schemas.openxmlformats.org/officeDocument/2006/relationships/presProps" Target="presProps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7" Type="http://schemas.openxmlformats.org/officeDocument/2006/relationships/slide" Target="slides/slide2.xml"/><Relationship Id="rId25" Type="http://schemas.openxmlformats.org/officeDocument/2006/relationships/customXml" Target="../customXml/item1.xml"/><Relationship Id="rId20" Type="http://schemas.openxmlformats.org/officeDocument/2006/relationships/slide" Target="slides/slide15.xml"/><Relationship Id="rId2" Type="http://schemas.openxmlformats.org/officeDocument/2006/relationships/viewProps" Target="viewProps.xml"/><Relationship Id="rId16" Type="http://schemas.openxmlformats.org/officeDocument/2006/relationships/slide" Target="slides/slide1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23" Type="http://schemas.openxmlformats.org/officeDocument/2006/relationships/slide" Target="slides/slide18.xml"/><Relationship Id="rId15" Type="http://schemas.openxmlformats.org/officeDocument/2006/relationships/slide" Target="slides/slide10.xml"/><Relationship Id="rId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9d7996a90a_2_8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g9d7996a90a_2_8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9d7996a90a_2_13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6" name="Google Shape;206;g9d7996a90a_2_13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 planning early to create a re-entry plan</a:t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 with the school</a:t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Perhaps arrange a classroom visit with the child to re-familiarize him/her to the room and school</a:t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details of the child’s “new normal”  - general health status</a:t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Emphasize that your child wants to be treated as normally as possible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g9d7996a90a_2_13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9d7996a90a_2_13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g9d7996a90a_2_13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9d7996a90a_2_14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9" name="Google Shape;219;g9d7996a90a_2_14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 the teacher know how the child is feeling about return to school so she/he can appropriately respond and welcome the child into the classroom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 child’s anxiety and concerns specifically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g9d7996a90a_2_14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9d7996a90a_2_15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6" name="Google Shape;226;g9d7996a90a_2_15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child will now likely be a candidate for an IPP which can cover medical, behavioural and academic considerations.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teacher with any assessments that may have been done – ie Neuropsychological Assessment – as soon as you have a report. Then meet with teacher or team to:</a:t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 changes that may be evident in child’s learning capacity, learning style or behaviours</a:t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any recommendations that have been included in the report</a:t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 what is reasonable and possible for the school to provide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 on what the child truly </a:t>
            </a:r>
            <a:r>
              <a:rPr lang="en" sz="1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needs 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successfully re-enter school routines and learning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g9d7996a90a_2_15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9d7996a90a_0_133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3" name="Google Shape;233;g9d7996a90a_0_133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child will now likely be a candidate for an IPP which can cover medical, behavioural and academic considerations.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teacher with any assessments that may have been done – ie Neuropsychological Assessment – as soon as you have a report. Then meet with teacher or team to:</a:t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 changes that may be evident in child’s learning capacity, learning style or behaviours</a:t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any recommendations that have been included in the report</a:t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 what is reasonable and possible for the school to provide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 on what the child truly </a:t>
            </a:r>
            <a:r>
              <a:rPr lang="en" sz="1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needs 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successfully re-enter school routines and learning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g9d7996a90a_0_133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9d7996a90a_2_15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0" name="Google Shape;240;g9d7996a90a_2_15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 on what the child truly </a:t>
            </a:r>
            <a:r>
              <a:rPr lang="en" sz="1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needs 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successfully re-enter school routines and learning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g9d7996a90a_2_15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9d7996a90a_2_16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g9d7996a90a_2_16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9d7996a90a_2_16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1" name="Google Shape;251;g9d7996a90a_2_16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Resources – always a factor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Fostering 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independence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versus creating dependence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g9d7996a90a_2_16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9d7996a90a_0_13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9d7996a90a_0_13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9d7996a90a_0_13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9d7996a90a_0_13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9d7996a90a_2_8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g9d7996a90a_2_8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9d7996a90a_2_9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1" name="Google Shape;161;g9d7996a90a_2_9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n"/>
              <a:t>Teachers WANT kids to do well in school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n"/>
              <a:t>Teachers KNOW that families have a lot of information to share that can help teachers support the children beter</a:t>
            </a:r>
            <a:endParaRPr/>
          </a:p>
        </p:txBody>
      </p:sp>
      <p:sp>
        <p:nvSpPr>
          <p:cNvPr id="162" name="Google Shape;162;g9d7996a90a_2_9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9d7996a90a_2_9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8" name="Google Shape;168;g9d7996a90a_2_9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-developing a relationship with the teacher makes communicating much easier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-the best relationship with school staff is a PARTNERSHIP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-consider yourself as part of the child’s team at school, just as you do with your child's medical team</a:t>
            </a:r>
            <a:endParaRPr/>
          </a:p>
        </p:txBody>
      </p:sp>
      <p:sp>
        <p:nvSpPr>
          <p:cNvPr id="169" name="Google Shape;169;g9d7996a90a_2_9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9d7996a90a_2_10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g9d7996a90a_2_10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g9d7996a90a_2_10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9d7996a90a_2_1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Google Shape;180;g9d7996a90a_2_1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of you might have thought this presentation was all about advocacy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is advocacy related to Communication and Relationship</a:t>
            </a:r>
            <a:endParaRPr/>
          </a:p>
        </p:txBody>
      </p:sp>
      <p:sp>
        <p:nvSpPr>
          <p:cNvPr id="181" name="Google Shape;181;g9d7996a90a_2_1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9d7996a90a_2_1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7" name="Google Shape;187;g9d7996a90a_2_1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g9d7996a90a_2_11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9d7996a90a_2_1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3" name="Google Shape;193;g9d7996a90a_2_1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you can – MUST – be a voice for your child</a:t>
            </a:r>
            <a:endParaRPr/>
          </a:p>
          <a:p>
            <a:pPr indent="-342900" lvl="0" marL="3429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how do you do this effectively?</a:t>
            </a:r>
            <a:endParaRPr/>
          </a:p>
          <a:p>
            <a:pPr indent="-342900" lvl="0" marL="3429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urier New"/>
              <a:buChar char="o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Build on relationship</a:t>
            </a:r>
            <a:endParaRPr/>
          </a:p>
          <a:p>
            <a:pPr indent="-342900" lvl="0" marL="3429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urier New"/>
              <a:buChar char="o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Book time to speak with the teacher or team – information on the fly information sharing is not ideal</a:t>
            </a:r>
            <a:endParaRPr/>
          </a:p>
          <a:p>
            <a:pPr indent="-342900" lvl="0" marL="3429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urier New"/>
              <a:buChar char="o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Be prepared – with information about the child; with questions for the team</a:t>
            </a:r>
            <a:endParaRPr/>
          </a:p>
          <a:p>
            <a:pPr indent="-342900" lvl="0" marL="3429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urier New"/>
              <a:buChar char="o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Know it is okay to have concerns and to speak to the concerns</a:t>
            </a:r>
            <a:endParaRPr/>
          </a:p>
          <a:p>
            <a:pPr indent="-342900" lvl="0" marL="3429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urier New"/>
              <a:buChar char="o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Don’t be afraid to show emotion – you are speaking about your child after all</a:t>
            </a:r>
            <a:endParaRPr/>
          </a:p>
          <a:p>
            <a:pPr indent="-342900" lvl="0" marL="3429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urier New"/>
              <a:buChar char="o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BUT – be respectful</a:t>
            </a:r>
            <a:endParaRPr/>
          </a:p>
          <a:p>
            <a:pPr indent="-342900" lvl="0" marL="3429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urier New"/>
              <a:buChar char="o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DON’T assume this is a fight, don’t lash out, don’t make it accusatory or personal</a:t>
            </a:r>
            <a:endParaRPr/>
          </a:p>
          <a:p>
            <a:pPr indent="-342900" lvl="0" marL="3429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b="1" lang="en" sz="1200">
                <a:latin typeface="Calibri"/>
                <a:ea typeface="Calibri"/>
                <a:cs typeface="Calibri"/>
                <a:sym typeface="Calibri"/>
              </a:rPr>
              <a:t>It is hard for people to help you if they are feeling attacked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g9d7996a90a_2_12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9d7996a90a_0_13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9d7996a90a_0_13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Inform the school about the DX ASAP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Provide details of treatment and timelines if known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Will the child be missing days, weeks or months of school?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Commit to keeping the teacher informed- keep connection to the school open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Off to have the KCC presentation “Cancer in the school to help classmates understand and to allay any fears they may have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Information takes the mystery and fear of the unknown out of the mind for both the teaching team and the classmated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_HEADER_1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3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13"/>
          <p:cNvSpPr txBox="1"/>
          <p:nvPr>
            <p:ph idx="1" type="body"/>
          </p:nvPr>
        </p:nvSpPr>
        <p:spPr>
          <a:xfrm>
            <a:off x="623888" y="3442097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33" name="Google Shape;133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4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8" name="Google Shape;138;p14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  <p:sp>
        <p:nvSpPr>
          <p:cNvPr id="139" name="Google Shape;139;p1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1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5"/>
          <p:cNvSpPr txBox="1"/>
          <p:nvPr>
            <p:ph type="title"/>
          </p:nvPr>
        </p:nvSpPr>
        <p:spPr>
          <a:xfrm>
            <a:off x="1941909" y="457200"/>
            <a:ext cx="6686400" cy="233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b="0" sz="3600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4" name="Google Shape;144;p15"/>
          <p:cNvSpPr txBox="1"/>
          <p:nvPr>
            <p:ph idx="1" type="body"/>
          </p:nvPr>
        </p:nvSpPr>
        <p:spPr>
          <a:xfrm>
            <a:off x="1941909" y="3265535"/>
            <a:ext cx="6686400" cy="11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ts val="1400"/>
              <a:buNone/>
              <a:defRPr sz="1400">
                <a:solidFill>
                  <a:srgbClr val="595959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rgbClr val="888888"/>
              </a:buClr>
              <a:buSzPts val="11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5" name="Google Shape;145;p1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1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15"/>
          <p:cNvSpPr txBox="1"/>
          <p:nvPr>
            <p:ph idx="12" type="sldNum"/>
          </p:nvPr>
        </p:nvSpPr>
        <p:spPr>
          <a:xfrm>
            <a:off x="398859" y="2433104"/>
            <a:ext cx="584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youtube.com/watch?v=UlH7Dz3wMpQ" TargetMode="External"/><Relationship Id="rId4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/>
          <p:nvPr>
            <p:ph type="ctrTitle"/>
          </p:nvPr>
        </p:nvSpPr>
        <p:spPr>
          <a:xfrm>
            <a:off x="3193675" y="1086975"/>
            <a:ext cx="5361000" cy="207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Calibri"/>
              <a:buNone/>
            </a:pPr>
            <a:r>
              <a:rPr lang="en" sz="3500"/>
              <a:t>SUCCESS in SCHOOL:</a:t>
            </a:r>
            <a:br>
              <a:rPr lang="en" sz="3500"/>
            </a:br>
            <a:r>
              <a:rPr lang="en" sz="3500"/>
              <a:t>What Does your Child’s Teacher Need to Know?</a:t>
            </a:r>
            <a:endParaRPr sz="3500"/>
          </a:p>
        </p:txBody>
      </p:sp>
      <p:sp>
        <p:nvSpPr>
          <p:cNvPr id="153" name="Google Shape;153;p16"/>
          <p:cNvSpPr txBox="1"/>
          <p:nvPr>
            <p:ph idx="1" type="subTitle"/>
          </p:nvPr>
        </p:nvSpPr>
        <p:spPr>
          <a:xfrm>
            <a:off x="4138825" y="3521525"/>
            <a:ext cx="3839700" cy="826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" sz="1500"/>
              <a:t>Ensuring School Success During and After a Cancer Diagnosis</a:t>
            </a:r>
            <a:endParaRPr sz="15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5"/>
          <p:cNvSpPr txBox="1"/>
          <p:nvPr>
            <p:ph type="title"/>
          </p:nvPr>
        </p:nvSpPr>
        <p:spPr>
          <a:xfrm>
            <a:off x="1297500" y="393750"/>
            <a:ext cx="7038900" cy="114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lang="en" sz="2700" u="sng"/>
              <a:t>Medical Considerations </a:t>
            </a:r>
            <a:br>
              <a:rPr lang="en" sz="2700"/>
            </a:br>
            <a:r>
              <a:rPr b="1" lang="en" sz="2700"/>
              <a:t>Post Treatment and Return to School Stage</a:t>
            </a:r>
            <a:endParaRPr sz="2700"/>
          </a:p>
        </p:txBody>
      </p:sp>
      <p:sp>
        <p:nvSpPr>
          <p:cNvPr id="210" name="Google Shape;210;p25"/>
          <p:cNvSpPr txBox="1"/>
          <p:nvPr>
            <p:ph idx="1" type="body"/>
          </p:nvPr>
        </p:nvSpPr>
        <p:spPr>
          <a:xfrm>
            <a:off x="569100" y="2015775"/>
            <a:ext cx="70389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71450" lvl="0" marL="1778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100"/>
              <a:buChar char="●"/>
            </a:pPr>
            <a:r>
              <a:rPr lang="en" sz="1100">
                <a:solidFill>
                  <a:srgbClr val="999999"/>
                </a:solidFill>
              </a:rPr>
              <a:t> </a:t>
            </a:r>
            <a:r>
              <a:rPr lang="en" sz="3000">
                <a:solidFill>
                  <a:srgbClr val="999999"/>
                </a:solidFill>
              </a:rPr>
              <a:t>When teachers know what the child is going through they can do a better job of supporting your child.</a:t>
            </a:r>
            <a:endParaRPr sz="1100">
              <a:solidFill>
                <a:srgbClr val="999999"/>
              </a:solidFill>
            </a:endParaRPr>
          </a:p>
          <a:p>
            <a:pPr indent="-38100" lvl="0" marL="177800" rtl="0" algn="l">
              <a:lnSpc>
                <a:spcPct val="90000"/>
              </a:lnSpc>
              <a:spcBef>
                <a:spcPts val="800"/>
              </a:spcBef>
              <a:spcAft>
                <a:spcPts val="160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11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r>
              <a:rPr lang="en" sz="3000" u="sng">
                <a:solidFill>
                  <a:srgbClr val="FFFFFF"/>
                </a:solidFill>
              </a:rPr>
              <a:t>What to tell the School</a:t>
            </a:r>
            <a:endParaRPr sz="3000" u="sng">
              <a:solidFill>
                <a:srgbClr val="FFFFFF"/>
              </a:solidFill>
            </a:endParaRPr>
          </a:p>
        </p:txBody>
      </p:sp>
      <p:sp>
        <p:nvSpPr>
          <p:cNvPr id="216" name="Google Shape;216;p26"/>
          <p:cNvSpPr txBox="1"/>
          <p:nvPr>
            <p:ph idx="1" type="body"/>
          </p:nvPr>
        </p:nvSpPr>
        <p:spPr>
          <a:xfrm>
            <a:off x="504275" y="1567550"/>
            <a:ext cx="78321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4318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200"/>
              <a:buChar char="●"/>
            </a:pPr>
            <a:r>
              <a:rPr lang="en" sz="3200">
                <a:solidFill>
                  <a:srgbClr val="999999"/>
                </a:solidFill>
              </a:rPr>
              <a:t>Medications</a:t>
            </a:r>
            <a:endParaRPr sz="3200">
              <a:solidFill>
                <a:srgbClr val="999999"/>
              </a:solidFill>
            </a:endParaRPr>
          </a:p>
          <a:p>
            <a:pPr indent="-4318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200"/>
              <a:buChar char="●"/>
            </a:pPr>
            <a:r>
              <a:rPr lang="en" sz="3200">
                <a:solidFill>
                  <a:srgbClr val="999999"/>
                </a:solidFill>
              </a:rPr>
              <a:t>Special devices and accomodations</a:t>
            </a:r>
            <a:endParaRPr sz="3200">
              <a:solidFill>
                <a:srgbClr val="999999"/>
              </a:solidFill>
            </a:endParaRPr>
          </a:p>
          <a:p>
            <a:pPr indent="-4318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200"/>
              <a:buChar char="●"/>
            </a:pPr>
            <a:r>
              <a:rPr lang="en" sz="3200">
                <a:solidFill>
                  <a:srgbClr val="999999"/>
                </a:solidFill>
              </a:rPr>
              <a:t>Emergency management</a:t>
            </a:r>
            <a:endParaRPr sz="3200">
              <a:solidFill>
                <a:srgbClr val="999999"/>
              </a:solidFill>
            </a:endParaRPr>
          </a:p>
          <a:p>
            <a:pPr indent="-4318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200"/>
              <a:buChar char="●"/>
            </a:pPr>
            <a:r>
              <a:rPr lang="en" sz="3200">
                <a:solidFill>
                  <a:srgbClr val="999999"/>
                </a:solidFill>
              </a:rPr>
              <a:t>Contact information</a:t>
            </a:r>
            <a:endParaRPr sz="3200">
              <a:solidFill>
                <a:srgbClr val="999999"/>
              </a:solidFill>
            </a:endParaRPr>
          </a:p>
          <a:p>
            <a:pPr indent="-4318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200"/>
              <a:buChar char="●"/>
            </a:pPr>
            <a:r>
              <a:rPr lang="en" sz="3200">
                <a:solidFill>
                  <a:srgbClr val="999999"/>
                </a:solidFill>
              </a:rPr>
              <a:t>Special precautions </a:t>
            </a:r>
            <a:endParaRPr sz="3200">
              <a:solidFill>
                <a:srgbClr val="999999"/>
              </a:solidFill>
            </a:endParaRPr>
          </a:p>
          <a:p>
            <a:pPr indent="-4318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200"/>
              <a:buChar char="●"/>
            </a:pPr>
            <a:r>
              <a:rPr lang="en" sz="3200">
                <a:solidFill>
                  <a:srgbClr val="999999"/>
                </a:solidFill>
              </a:rPr>
              <a:t>Physical considerations</a:t>
            </a:r>
            <a:endParaRPr sz="3200">
              <a:solidFill>
                <a:srgbClr val="999999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1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7"/>
          <p:cNvSpPr txBox="1"/>
          <p:nvPr>
            <p:ph type="title"/>
          </p:nvPr>
        </p:nvSpPr>
        <p:spPr>
          <a:xfrm>
            <a:off x="1241475" y="5842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Calibri"/>
              <a:buNone/>
            </a:pPr>
            <a:r>
              <a:rPr lang="en" sz="2700" u="sng"/>
              <a:t>Emotional Considerations</a:t>
            </a:r>
            <a:endParaRPr sz="2700" u="sng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Calibri"/>
              <a:buNone/>
            </a:pPr>
            <a:r>
              <a:rPr b="1" lang="en" sz="2700"/>
              <a:t>Return to School Stage</a:t>
            </a:r>
            <a:endParaRPr b="1" sz="2700"/>
          </a:p>
        </p:txBody>
      </p:sp>
      <p:sp>
        <p:nvSpPr>
          <p:cNvPr id="223" name="Google Shape;223;p27"/>
          <p:cNvSpPr txBox="1"/>
          <p:nvPr>
            <p:ph idx="1" type="body"/>
          </p:nvPr>
        </p:nvSpPr>
        <p:spPr>
          <a:xfrm>
            <a:off x="336175" y="1938625"/>
            <a:ext cx="8000100" cy="25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Char char="●"/>
            </a:pPr>
            <a:r>
              <a:rPr lang="en" sz="2400">
                <a:solidFill>
                  <a:srgbClr val="999999"/>
                </a:solidFill>
              </a:rPr>
              <a:t>Share concerns and worries</a:t>
            </a:r>
            <a:endParaRPr sz="2800">
              <a:solidFill>
                <a:srgbClr val="999999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1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Calibri"/>
              <a:buNone/>
            </a:pPr>
            <a:r>
              <a:rPr lang="en" sz="2700" u="sng"/>
              <a:t>Academic Considerations</a:t>
            </a:r>
            <a:endParaRPr sz="2700" u="sng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Calibri"/>
              <a:buNone/>
            </a:pPr>
            <a:r>
              <a:rPr b="1" lang="en" sz="2700"/>
              <a:t>Return to School Stage</a:t>
            </a:r>
            <a:endParaRPr b="1" sz="2700"/>
          </a:p>
        </p:txBody>
      </p:sp>
      <p:sp>
        <p:nvSpPr>
          <p:cNvPr id="230" name="Google Shape;230;p28"/>
          <p:cNvSpPr txBox="1"/>
          <p:nvPr>
            <p:ph idx="4294967295" type="body"/>
          </p:nvPr>
        </p:nvSpPr>
        <p:spPr>
          <a:xfrm>
            <a:off x="347375" y="1892325"/>
            <a:ext cx="8236200" cy="2836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4191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Char char="●"/>
            </a:pPr>
            <a:r>
              <a:rPr lang="en" sz="3000">
                <a:solidFill>
                  <a:srgbClr val="999999"/>
                </a:solidFill>
              </a:rPr>
              <a:t>IPP</a:t>
            </a:r>
            <a:endParaRPr sz="3000">
              <a:solidFill>
                <a:srgbClr val="999999"/>
              </a:solidFill>
            </a:endParaRPr>
          </a:p>
          <a:p>
            <a:pPr indent="-4191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Char char="●"/>
            </a:pPr>
            <a:r>
              <a:rPr lang="en" sz="3000">
                <a:solidFill>
                  <a:srgbClr val="999999"/>
                </a:solidFill>
              </a:rPr>
              <a:t>Academic Assessments</a:t>
            </a:r>
            <a:endParaRPr sz="3000">
              <a:solidFill>
                <a:srgbClr val="999999"/>
              </a:solidFill>
            </a:endParaRPr>
          </a:p>
          <a:p>
            <a:pPr indent="-4191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Char char="●"/>
            </a:pPr>
            <a:r>
              <a:rPr lang="en" sz="3000">
                <a:solidFill>
                  <a:srgbClr val="999999"/>
                </a:solidFill>
              </a:rPr>
              <a:t>Changes/Setbacks </a:t>
            </a:r>
            <a:endParaRPr sz="3000">
              <a:solidFill>
                <a:srgbClr val="999999"/>
              </a:solidFill>
            </a:endParaRPr>
          </a:p>
          <a:p>
            <a:pPr indent="-4191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Char char="●"/>
            </a:pPr>
            <a:r>
              <a:rPr lang="en" sz="3000">
                <a:solidFill>
                  <a:srgbClr val="999999"/>
                </a:solidFill>
              </a:rPr>
              <a:t>Focus </a:t>
            </a:r>
            <a:endParaRPr sz="3000">
              <a:solidFill>
                <a:srgbClr val="999999"/>
              </a:solidFill>
            </a:endParaRPr>
          </a:p>
          <a:p>
            <a:pPr indent="-4191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Char char="●"/>
            </a:pPr>
            <a:r>
              <a:rPr lang="en" sz="3000">
                <a:solidFill>
                  <a:srgbClr val="999999"/>
                </a:solidFill>
              </a:rPr>
              <a:t>Align</a:t>
            </a:r>
            <a:endParaRPr sz="3000">
              <a:solidFill>
                <a:srgbClr val="999999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Calibri"/>
              <a:buNone/>
            </a:pPr>
            <a:r>
              <a:rPr lang="en" sz="2700" u="sng"/>
              <a:t>Developing an IPP</a:t>
            </a:r>
            <a:endParaRPr sz="2700" u="sng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Calibri"/>
              <a:buNone/>
            </a:pPr>
            <a:r>
              <a:rPr b="1" lang="en" sz="2700"/>
              <a:t>Return to School Stage</a:t>
            </a:r>
            <a:endParaRPr b="1" sz="2700"/>
          </a:p>
        </p:txBody>
      </p:sp>
      <p:sp>
        <p:nvSpPr>
          <p:cNvPr id="237" name="Google Shape;237;p29"/>
          <p:cNvSpPr txBox="1"/>
          <p:nvPr>
            <p:ph idx="1" type="body"/>
          </p:nvPr>
        </p:nvSpPr>
        <p:spPr>
          <a:xfrm>
            <a:off x="333775" y="1724425"/>
            <a:ext cx="70389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4191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Char char="●"/>
            </a:pPr>
            <a:r>
              <a:rPr lang="en" sz="3000">
                <a:solidFill>
                  <a:srgbClr val="999999"/>
                </a:solidFill>
              </a:rPr>
              <a:t>Collaborative</a:t>
            </a:r>
            <a:endParaRPr sz="3000">
              <a:solidFill>
                <a:srgbClr val="999999"/>
              </a:solidFill>
            </a:endParaRPr>
          </a:p>
          <a:p>
            <a:pPr indent="-4191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Char char="●"/>
            </a:pPr>
            <a:r>
              <a:rPr lang="en" sz="3000">
                <a:solidFill>
                  <a:srgbClr val="999999"/>
                </a:solidFill>
              </a:rPr>
              <a:t>Strength-based</a:t>
            </a:r>
            <a:endParaRPr sz="3000">
              <a:solidFill>
                <a:srgbClr val="999999"/>
              </a:solidFill>
            </a:endParaRPr>
          </a:p>
          <a:p>
            <a:pPr indent="-4191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Char char="●"/>
            </a:pPr>
            <a:r>
              <a:rPr lang="en" sz="3000">
                <a:solidFill>
                  <a:srgbClr val="999999"/>
                </a:solidFill>
              </a:rPr>
              <a:t>Focus on skills</a:t>
            </a:r>
            <a:endParaRPr sz="3000">
              <a:solidFill>
                <a:srgbClr val="999999"/>
              </a:solidFill>
            </a:endParaRPr>
          </a:p>
          <a:p>
            <a:pPr indent="-4191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Char char="●"/>
            </a:pPr>
            <a:r>
              <a:rPr lang="en" sz="3000">
                <a:solidFill>
                  <a:srgbClr val="999999"/>
                </a:solidFill>
              </a:rPr>
              <a:t>Strategy development</a:t>
            </a:r>
            <a:endParaRPr sz="3000">
              <a:solidFill>
                <a:srgbClr val="999999"/>
              </a:solidFill>
            </a:endParaRPr>
          </a:p>
          <a:p>
            <a:pPr indent="-4191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Char char="●"/>
            </a:pPr>
            <a:r>
              <a:rPr lang="en" sz="3000">
                <a:solidFill>
                  <a:srgbClr val="999999"/>
                </a:solidFill>
              </a:rPr>
              <a:t>Independence</a:t>
            </a:r>
            <a:endParaRPr sz="3000">
              <a:solidFill>
                <a:srgbClr val="999999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" name="Google Shape;243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52496" y="855974"/>
            <a:ext cx="5039000" cy="343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Google Shape;248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13402" y="1138288"/>
            <a:ext cx="4917186" cy="28669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" name="Google Shape;254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28763" y="1032133"/>
            <a:ext cx="4886468" cy="30792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3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School Support Roles</a:t>
            </a:r>
            <a:endParaRPr/>
          </a:p>
        </p:txBody>
      </p:sp>
      <p:sp>
        <p:nvSpPr>
          <p:cNvPr id="260" name="Google Shape;260;p33"/>
          <p:cNvSpPr txBox="1"/>
          <p:nvPr>
            <p:ph idx="1" type="body"/>
          </p:nvPr>
        </p:nvSpPr>
        <p:spPr>
          <a:xfrm>
            <a:off x="1297500" y="1307850"/>
            <a:ext cx="3403200" cy="317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Teacher</a:t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/>
              <a:t>Resource Teacher</a:t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/>
              <a:t>Educational Assistant</a:t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/>
              <a:t>Support Staff</a:t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/>
              <a:t>Administration</a:t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700"/>
              <a:t>Paraprofessionals</a:t>
            </a:r>
            <a:endParaRPr sz="17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atch Alberta Education’s new Inclusive Education Video Series to learn more about inclusive education topics, including Valuing All Students; Changing How We Talk about Disabilities; and Using A Positive Behaviour Approach to Support Learning. education.alberta.ca/inclusion" id="265" name="Google Shape;265;p34" title="Rethinking the role of educational assistant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50787" y="620600"/>
            <a:ext cx="5842426" cy="4381850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Google Shape;266;p34"/>
          <p:cNvSpPr txBox="1"/>
          <p:nvPr>
            <p:ph type="title"/>
          </p:nvPr>
        </p:nvSpPr>
        <p:spPr>
          <a:xfrm>
            <a:off x="1194075" y="149250"/>
            <a:ext cx="7038900" cy="5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Calibri"/>
              <a:buNone/>
            </a:pPr>
            <a:r>
              <a:rPr lang="en" sz="2700" u="sng"/>
              <a:t>The Role of an Educational Assistant</a:t>
            </a:r>
            <a:endParaRPr b="1" sz="2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None/>
            </a:pPr>
            <a:r>
              <a:rPr b="1" lang="en" sz="2200">
                <a:solidFill>
                  <a:srgbClr val="FFFFFF"/>
                </a:solidFill>
              </a:rPr>
              <a:t>PRESENTERS:</a:t>
            </a:r>
            <a:br>
              <a:rPr b="1" lang="en" sz="2200">
                <a:solidFill>
                  <a:srgbClr val="FFFFFF"/>
                </a:solidFill>
              </a:rPr>
            </a:br>
            <a:br>
              <a:rPr b="1" lang="en" sz="2200">
                <a:solidFill>
                  <a:srgbClr val="FFFFFF"/>
                </a:solidFill>
              </a:rPr>
            </a:br>
            <a:r>
              <a:rPr b="1" lang="en" sz="2200">
                <a:solidFill>
                  <a:srgbClr val="FFFFFF"/>
                </a:solidFill>
              </a:rPr>
              <a:t>Rachel Elliott, BSc, MEd</a:t>
            </a:r>
            <a:br>
              <a:rPr b="1" lang="en" sz="2200">
                <a:solidFill>
                  <a:srgbClr val="FFFFFF"/>
                </a:solidFill>
              </a:rPr>
            </a:br>
            <a:br>
              <a:rPr b="1" lang="en" sz="2200">
                <a:solidFill>
                  <a:srgbClr val="FFFFFF"/>
                </a:solidFill>
              </a:rPr>
            </a:br>
            <a:r>
              <a:rPr b="1" lang="en" sz="2200">
                <a:solidFill>
                  <a:srgbClr val="FFFFFF"/>
                </a:solidFill>
              </a:rPr>
              <a:t>Joanne Kutchyera, BEd, MEd</a:t>
            </a:r>
            <a:endParaRPr b="1" sz="2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" sz="2100"/>
              <a:t>What is Today’s Focus?</a:t>
            </a:r>
            <a:endParaRPr b="1" sz="2100"/>
          </a:p>
        </p:txBody>
      </p:sp>
      <p:sp>
        <p:nvSpPr>
          <p:cNvPr id="165" name="Google Shape;165;p18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➢"/>
            </a:pPr>
            <a:r>
              <a:rPr lang="en" sz="2000"/>
              <a:t>How to communicate effectively with your child’s school</a:t>
            </a:r>
            <a:endParaRPr sz="2000"/>
          </a:p>
          <a:p>
            <a:pPr indent="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000"/>
              <a:buChar char="➢"/>
            </a:pPr>
            <a:r>
              <a:rPr lang="en" sz="2000"/>
              <a:t>What information should be shared: what does the teacher need to know</a:t>
            </a:r>
            <a:endParaRPr sz="2000"/>
          </a:p>
          <a:p>
            <a:pPr indent="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000"/>
              <a:buChar char="➢"/>
            </a:pPr>
            <a:r>
              <a:rPr lang="en" sz="2000"/>
              <a:t>What does your child need to be successful in school</a:t>
            </a:r>
            <a:endParaRPr sz="2000"/>
          </a:p>
          <a:p>
            <a:pPr indent="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Char char="➢"/>
            </a:pPr>
            <a:r>
              <a:rPr lang="en" sz="2000"/>
              <a:t>What to realistically expect from the school</a:t>
            </a:r>
            <a:endParaRPr sz="2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9"/>
          <p:cNvSpPr txBox="1"/>
          <p:nvPr>
            <p:ph idx="1" type="body"/>
          </p:nvPr>
        </p:nvSpPr>
        <p:spPr>
          <a:xfrm>
            <a:off x="1308700" y="951225"/>
            <a:ext cx="70389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300"/>
              <a:buNone/>
            </a:pPr>
            <a:r>
              <a:rPr b="1" lang="en" sz="5300">
                <a:solidFill>
                  <a:srgbClr val="00FFFF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A Good Relationship </a:t>
            </a:r>
            <a:endParaRPr sz="3100">
              <a:solidFill>
                <a:srgbClr val="00FF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2E75B5"/>
              </a:buClr>
              <a:buSzPts val="3300"/>
              <a:buNone/>
            </a:pPr>
            <a:r>
              <a:rPr b="1" lang="en" sz="5300">
                <a:solidFill>
                  <a:srgbClr val="00FFFF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Begins With </a:t>
            </a:r>
            <a:endParaRPr sz="3100">
              <a:solidFill>
                <a:srgbClr val="00FF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1600"/>
              </a:spcAft>
              <a:buClr>
                <a:srgbClr val="2E75B5"/>
              </a:buClr>
              <a:buSzPts val="3300"/>
              <a:buNone/>
            </a:pPr>
            <a:r>
              <a:rPr b="1" lang="en" sz="5300">
                <a:solidFill>
                  <a:srgbClr val="00FFFF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Good Communication</a:t>
            </a:r>
            <a:endParaRPr b="1" sz="5300">
              <a:solidFill>
                <a:srgbClr val="00FFFF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preview" id="177" name="Google Shape;177;p2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25652" y="480749"/>
            <a:ext cx="4892700" cy="4182000"/>
          </a:xfrm>
          <a:prstGeom prst="rect">
            <a:avLst/>
          </a:prstGeom>
          <a:noFill/>
          <a:ln cap="flat" cmpd="sng" w="9525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1"/>
          <p:cNvSpPr txBox="1"/>
          <p:nvPr>
            <p:ph type="title"/>
          </p:nvPr>
        </p:nvSpPr>
        <p:spPr>
          <a:xfrm>
            <a:off x="1228734" y="468400"/>
            <a:ext cx="6686400" cy="233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" sz="2800"/>
              <a:t>What about the “A” word?</a:t>
            </a:r>
            <a:endParaRPr sz="2800"/>
          </a:p>
        </p:txBody>
      </p:sp>
      <p:sp>
        <p:nvSpPr>
          <p:cNvPr id="184" name="Google Shape;184;p21"/>
          <p:cNvSpPr txBox="1"/>
          <p:nvPr>
            <p:ph idx="1" type="body"/>
          </p:nvPr>
        </p:nvSpPr>
        <p:spPr>
          <a:xfrm>
            <a:off x="1228659" y="2806310"/>
            <a:ext cx="6686400" cy="11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ts val="3300"/>
              <a:buNone/>
            </a:pPr>
            <a:r>
              <a:rPr b="1" lang="en" sz="3300"/>
              <a:t>Advocacy</a:t>
            </a:r>
            <a:endParaRPr b="1" sz="33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Google Shape;190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43662" y="582700"/>
            <a:ext cx="6656675" cy="3978100"/>
          </a:xfrm>
          <a:prstGeom prst="rect">
            <a:avLst/>
          </a:prstGeom>
          <a:noFill/>
          <a:ln cap="flat" cmpd="sng" w="9525">
            <a:solidFill>
              <a:srgbClr val="8DA9DB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3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Calibri"/>
              <a:buNone/>
            </a:pPr>
            <a:r>
              <a:rPr b="1" lang="en" sz="2600">
                <a:solidFill>
                  <a:srgbClr val="FFFFFF"/>
                </a:solidFill>
              </a:rPr>
              <a:t>Advocacy is Not Adversarial</a:t>
            </a:r>
            <a:endParaRPr b="1" sz="2600">
              <a:solidFill>
                <a:srgbClr val="FFFFFF"/>
              </a:solidFill>
            </a:endParaRPr>
          </a:p>
        </p:txBody>
      </p:sp>
      <p:sp>
        <p:nvSpPr>
          <p:cNvPr id="197" name="Google Shape;197;p23"/>
          <p:cNvSpPr txBox="1"/>
          <p:nvPr>
            <p:ph idx="4294967295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71450" lvl="0" marL="177800" rtl="0" algn="ctr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ts val="2700"/>
              <a:buChar char="●"/>
            </a:pPr>
            <a:r>
              <a:rPr lang="en" sz="2700">
                <a:solidFill>
                  <a:srgbClr val="FFFFFF"/>
                </a:solidFill>
              </a:rPr>
              <a:t>It is hard for people to help you if they are feeling attacked</a:t>
            </a:r>
            <a:endParaRPr sz="27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lang="en" sz="2700" u="sng"/>
              <a:t>Medical Considerations</a:t>
            </a:r>
            <a:br>
              <a:rPr lang="en" sz="2700"/>
            </a:br>
            <a:r>
              <a:rPr b="1" lang="en" sz="2700"/>
              <a:t>Diagnostic Stage</a:t>
            </a:r>
            <a:endParaRPr/>
          </a:p>
        </p:txBody>
      </p:sp>
      <p:sp>
        <p:nvSpPr>
          <p:cNvPr id="203" name="Google Shape;203;p24"/>
          <p:cNvSpPr txBox="1"/>
          <p:nvPr/>
        </p:nvSpPr>
        <p:spPr>
          <a:xfrm>
            <a:off x="403400" y="1905000"/>
            <a:ext cx="8101800" cy="28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778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“Research has shown that open communication between the school, parents and child with cancer can lessen the effects of cancer on a child’s education”</a:t>
            </a:r>
            <a:endParaRPr sz="1100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114800" rtl="0" algn="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 Canadian Cancer Society</a:t>
            </a:r>
            <a:endParaRPr sz="1500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E7BE2636262941BB109EA1EED0221C" ma:contentTypeVersion="11" ma:contentTypeDescription="Create a new document." ma:contentTypeScope="" ma:versionID="33b950dad30c19ddeec0c21a4c7cb3e7">
  <xsd:schema xmlns:xsd="http://www.w3.org/2001/XMLSchema" xmlns:xs="http://www.w3.org/2001/XMLSchema" xmlns:p="http://schemas.microsoft.com/office/2006/metadata/properties" xmlns:ns2="7cb70bdc-81da-4e7c-9e6e-728d92cc228b" xmlns:ns3="db67691e-a800-44cb-9d23-1b9e3a886116" targetNamespace="http://schemas.microsoft.com/office/2006/metadata/properties" ma:root="true" ma:fieldsID="d02d8ecbbc392d02a23f788a66ba7b85" ns2:_="" ns3:_="">
    <xsd:import namespace="7cb70bdc-81da-4e7c-9e6e-728d92cc228b"/>
    <xsd:import namespace="db67691e-a800-44cb-9d23-1b9e3a8861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b70bdc-81da-4e7c-9e6e-728d92cc22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7691e-a800-44cb-9d23-1b9e3a88611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A6105A-E3FC-48A7-A4C8-BF8CA762BB60}"/>
</file>

<file path=customXml/itemProps2.xml><?xml version="1.0" encoding="utf-8"?>
<ds:datastoreItem xmlns:ds="http://schemas.openxmlformats.org/officeDocument/2006/customXml" ds:itemID="{3A6B1F45-B146-4D0C-AFA2-1798BE8E0D03}"/>
</file>

<file path=customXml/itemProps3.xml><?xml version="1.0" encoding="utf-8"?>
<ds:datastoreItem xmlns:ds="http://schemas.openxmlformats.org/officeDocument/2006/customXml" ds:itemID="{A31379B7-1247-40A5-8CAF-4D155DA889BC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0x010100FFE7BE2636262941BB109EA1EED0221C</vt:lpwstr>
  </property>
</Properties>
</file>